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4" r:id="rId2"/>
    <p:sldMasterId id="2147483776" r:id="rId3"/>
  </p:sldMasterIdLst>
  <p:notesMasterIdLst>
    <p:notesMasterId r:id="rId44"/>
  </p:notesMasterIdLst>
  <p:sldIdLst>
    <p:sldId id="416" r:id="rId4"/>
    <p:sldId id="384" r:id="rId5"/>
    <p:sldId id="330" r:id="rId6"/>
    <p:sldId id="335" r:id="rId7"/>
    <p:sldId id="385" r:id="rId8"/>
    <p:sldId id="377" r:id="rId9"/>
    <p:sldId id="455" r:id="rId10"/>
    <p:sldId id="456" r:id="rId11"/>
    <p:sldId id="445" r:id="rId12"/>
    <p:sldId id="457" r:id="rId13"/>
    <p:sldId id="444" r:id="rId14"/>
    <p:sldId id="446" r:id="rId15"/>
    <p:sldId id="468" r:id="rId16"/>
    <p:sldId id="469" r:id="rId17"/>
    <p:sldId id="470" r:id="rId18"/>
    <p:sldId id="435" r:id="rId19"/>
    <p:sldId id="447" r:id="rId20"/>
    <p:sldId id="448" r:id="rId21"/>
    <p:sldId id="437" r:id="rId22"/>
    <p:sldId id="429" r:id="rId23"/>
    <p:sldId id="459" r:id="rId24"/>
    <p:sldId id="460" r:id="rId25"/>
    <p:sldId id="461" r:id="rId26"/>
    <p:sldId id="462" r:id="rId27"/>
    <p:sldId id="433" r:id="rId28"/>
    <p:sldId id="381" r:id="rId29"/>
    <p:sldId id="454" r:id="rId30"/>
    <p:sldId id="390" r:id="rId31"/>
    <p:sldId id="380" r:id="rId32"/>
    <p:sldId id="409" r:id="rId33"/>
    <p:sldId id="413" r:id="rId34"/>
    <p:sldId id="412" r:id="rId35"/>
    <p:sldId id="414" r:id="rId36"/>
    <p:sldId id="415" r:id="rId37"/>
    <p:sldId id="453" r:id="rId38"/>
    <p:sldId id="463" r:id="rId39"/>
    <p:sldId id="464" r:id="rId40"/>
    <p:sldId id="465" r:id="rId41"/>
    <p:sldId id="471" r:id="rId42"/>
    <p:sldId id="43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444" autoAdjust="0"/>
  </p:normalViewPr>
  <p:slideViewPr>
    <p:cSldViewPr>
      <p:cViewPr varScale="1">
        <p:scale>
          <a:sx n="103" d="100"/>
          <a:sy n="103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31B1-117C-4B35-A063-37C89505A53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7273-7E00-4FC4-914C-B03AFB9B1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5150E4-0DB8-4837-BD1E-1770017BE74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30675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Термин «психоактивные вещества» шире понятия «наркотики»:</a:t>
            </a: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наркотики перечислены в специальном Перечне средств, подлежащих контролю в РФ*. Все незаконные операции с ними (покупка, продажа, производство, хранение) делают человека преступником.</a:t>
            </a: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к психоактивным веществам относят все вещества, имеющие влияние на психику человека независимо от их легальности (никотин, алкоголь, транквилизаторы, амфетамины, производные конопли и опия, некоторые анальгетики, летучие токсические вещества).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ПАВ атакуют центральную нервную систему, изменяют состояние психики</a:t>
            </a:r>
            <a:r>
              <a:rPr lang="ru-RU" sz="1100" b="1" smtClean="0">
                <a:latin typeface="Arial" charset="0"/>
                <a:ea typeface="Microsoft YaHei" charset="-122"/>
              </a:rPr>
              <a:t> </a:t>
            </a:r>
            <a:r>
              <a:rPr lang="ru-RU" sz="1100" smtClean="0">
                <a:latin typeface="Arial" charset="0"/>
                <a:ea typeface="Microsoft YaHei" charset="-122"/>
              </a:rPr>
              <a:t>(в зависимости от вида ПАВ - расслабляют, возбуждают или вызывают галлюцинации)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*Постановление Правительства РФ от 30.06.1998 г. № 681 «Об утверждении перечня наркотических средств, психотропных веществ и их прекурсоров, подлежащих контролю в РФ».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Прекурсоры – вещества, используемые в приготовлении наркотических средств и психотропных веществ.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BCE437-8F48-4CB5-A969-9BFFE511CF4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9069DE-1F39-4026-B3C8-9DB0F35834E8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BCE437-8F48-4CB5-A969-9BFFE511CF4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9069DE-1F39-4026-B3C8-9DB0F35834E8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BCE437-8F48-4CB5-A969-9BFFE511CF4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9069DE-1F39-4026-B3C8-9DB0F35834E8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BCE437-8F48-4CB5-A969-9BFFE511CF4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9069DE-1F39-4026-B3C8-9DB0F35834E8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D0C6C-036B-452D-B8FB-C2D41BF6A7C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D0C6C-036B-452D-B8FB-C2D41BF6A7C5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D0C6C-036B-452D-B8FB-C2D41BF6A7C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D0C6C-036B-452D-B8FB-C2D41BF6A7C5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D0C6C-036B-452D-B8FB-C2D41BF6A7C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B8B079-B5D1-44A8-A980-28896D460A2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BC407A-C5AE-402B-9C71-4F85BCEAEADD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0F69C9-210C-400B-A100-B1AF9B18A5A9}" type="slidenum">
              <a:rPr lang="ru-RU" sz="1200">
                <a:solidFill>
                  <a:srgbClr val="000000"/>
                </a:solidFill>
                <a:cs typeface="Arial Unicode MS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4711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5425" y="250825"/>
            <a:ext cx="3362325" cy="2520950"/>
          </a:xfrm>
          <a:ln/>
        </p:spPr>
      </p:sp>
      <p:sp>
        <p:nvSpPr>
          <p:cNvPr id="47113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404813" y="2771775"/>
            <a:ext cx="6264275" cy="61214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u="sng" smtClean="0">
                <a:latin typeface="Arial" charset="0"/>
                <a:cs typeface="Arial Unicode MS" pitchFamily="32" charset="0"/>
              </a:rPr>
              <a:t>Дополнения: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Комплекс «мать и дитя»</a:t>
            </a:r>
            <a:r>
              <a:rPr lang="ru-RU" sz="1000" smtClean="0">
                <a:latin typeface="Arial" charset="0"/>
                <a:ea typeface="Microsoft YaHei" charset="-122"/>
              </a:rPr>
              <a:t> -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Гиперкинетический синдром с дефицитом внимания</a:t>
            </a:r>
            <a:r>
              <a:rPr lang="ru-RU" sz="1000" smtClean="0">
                <a:latin typeface="Arial" charset="0"/>
                <a:ea typeface="Microsoft YaHei" charset="-122"/>
              </a:rPr>
              <a:t> (синонимы: синдром гиперактивности с дефицитом внимания, гипердинамический синдром, гиперкинезия):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расстройства, важнейшими признаками которых являются кратковременные периоды неустойчивости внимания и повышенной отвлекаемости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характерны отвлекаемость внимания, дефицит произвольного внимания, непоседливость, часты задержки в развитии специфических навыков и нарушения взаимоотношений с окружающими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впервые выявляется у детей обычно в дошкольном возрасте, реже у детей постарш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встречается, по некоторым сведениям, у 5-10% школьников начальных классов, у мальчиков в 2-5 раз чаще, чем у девочек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Гиперкинезия внутричерепная (напряжение):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повышение давления в полости черепа. Может быть обусловлено патологией головного мозга (черепно-мозговая травма, опухоли, внутричерепные кровоизлияния, энцефаломенингиты и др.)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проявляется головной болью, тошнотой, рвотой, стойкой икотой, сонливостью, угнетением сознания, двоением (за счет одностороннего или двустороннего сдавления отводящего нерва)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/>
            </a:r>
            <a:br>
              <a:rPr lang="ru-RU" sz="1000" smtClean="0">
                <a:latin typeface="Arial" charset="0"/>
                <a:ea typeface="Microsoft YaHei" charset="-122"/>
              </a:rPr>
            </a:br>
            <a:r>
              <a:rPr lang="ru-RU" sz="1000" b="1" smtClean="0">
                <a:latin typeface="Arial" charset="0"/>
                <a:ea typeface="Microsoft YaHei" charset="-122"/>
              </a:rPr>
              <a:t>Важность полной семьи в первые 3-5 лет жизни для гармоничного развития ребенка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Наиболее высокий риск формирования аддиктивной личности (с повышенным риском алкоголизации, наркотизации, криминально ориентированного поведения) в случаях, когда в первые годы жизни ребенок воспитывается без матери. Несколько меньше такой риск при отсутствии в этом возрасте обоих родителей, еще меньше – при отсутствии отца. Дальше (в порядке убывания) идет отсутствие брата, сестры, дедушки,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Понятие «полный дом».</a:t>
            </a:r>
            <a:r>
              <a:rPr lang="ru-RU" sz="1000" smtClean="0">
                <a:latin typeface="Arial" charset="0"/>
                <a:ea typeface="Microsoft YaHei" charset="-122"/>
              </a:rPr>
              <a:t> В первые 3-5 лет жизни для гармоничного развития ребенка считается оптимальным наличие матери и отца, брата или сестры, дедушки и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Период до 3 лет</a:t>
            </a:r>
            <a:r>
              <a:rPr lang="ru-RU" sz="1000" smtClean="0">
                <a:latin typeface="Arial" charset="0"/>
                <a:ea typeface="Microsoft YaHei" charset="-122"/>
              </a:rPr>
              <a:t> – возраст «первых вопросов». Ребенок задаёт вопрос: «Что это?». Его мозг накапливает первичную информацию. На поставленный вопрос отец, мать, сестра, бабушка ответят по-разному. У ребенка появляется возможность и необходимость выбора «правильного» ответа. Чем больший состав семьи, тем больше вариантов ответов и, следовательно, вариантов оценки.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C 3 до 7 лет</a:t>
            </a:r>
            <a:r>
              <a:rPr lang="ru-RU" sz="1000" smtClean="0">
                <a:latin typeface="Arial" charset="0"/>
                <a:ea typeface="Microsoft YaHei" charset="-122"/>
              </a:rPr>
              <a:t> - возраст «вторых вопросов». Ребенок спрашивает: «Почему это?». Мозг в этом возрасте начинает анализировать, систематизировать полученную информацию. Причем, не важен правильный ответ взрослого, более значим сам факт ответа (меня слышат, я готов произносить все новые «почему?»). Аналогичные вопросы задают сверстники и, если ребенок находится в их коллективе, число заданных вопросов растет пропорционально числу детей. Поэтому в возрасте от 3 до 7 лет у ребенка первый социальный институт - детский сад. Доказано, что посещение дошкольных детских учреждений в возрасте от 3 до 7 лет существенно «сглаживает» дефекты внутрисемейного воспитания детей из «неполных» и социально неблагополучных семей.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BCE437-8F48-4CB5-A969-9BFFE511CF41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9069DE-1F39-4026-B3C8-9DB0F35834E8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29828-6BE2-424D-81AD-B3B0FD3B077A}" type="slidenum">
              <a:rPr lang="ru-RU"/>
              <a:pPr/>
              <a:t>5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E592-C5BE-4B0C-ABB7-080C807AC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8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4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1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6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40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7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25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3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76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E592-C5BE-4B0C-ABB7-080C807AC8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7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54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37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25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34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83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06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29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09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04AC-3396-4CB5-9BEB-7FDCCCADA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2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E592-C5BE-4B0C-ABB7-080C807AC8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94CE-355D-4E87-AC9E-9356EDCA1791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94CE-355D-4E87-AC9E-9356EDCA1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F0AA-04A2-49A6-A866-B634D15E62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3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иклиника 5\Desktop\726c76b0c5a512a80bdb68a5f11da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8786874" cy="4282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endParaRPr lang="ru-RU" sz="3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</a:t>
            </a: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потребителей </a:t>
            </a:r>
            <a:r>
              <a:rPr lang="ru-RU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 </a:t>
            </a:r>
          </a:p>
          <a:p>
            <a:pPr algn="ctr">
              <a:spcBef>
                <a:spcPts val="2000"/>
              </a:spcBef>
            </a:pP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14351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Харитонова Людмила Петровна,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заведующий отделением медицинской профилактики КГБУЗ «Красноярский краевой наркологический диспансер №1»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2024г.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404664"/>
            <a:ext cx="8677628" cy="6239046"/>
          </a:xfrm>
        </p:spPr>
        <p:txBody>
          <a:bodyPr anchor="t">
            <a:normAutofit/>
          </a:bodyPr>
          <a:lstStyle/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9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3 </a:t>
            </a:r>
            <a:r>
              <a:rPr lang="ru-RU" sz="29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этап: </a:t>
            </a:r>
            <a:r>
              <a:rPr lang="ru-RU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Зависимость от ПАВ. Начальная </a:t>
            </a:r>
            <a:r>
              <a:rPr lang="ru-RU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стадия </a:t>
            </a:r>
            <a:endParaRPr lang="ru-RU" sz="2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Признаки: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1) повышение толерантности – самый ранний признак формирования болезни; </a:t>
            </a:r>
            <a:endParaRPr lang="ru-RU" sz="2400" b="1" i="1" dirty="0" smtClean="0"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) формирование патологического влечения к алкоголю (ПВА), которое может быть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выражено то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более, то менее отчетливо, характерна утрата количественного и ситуационного контроля над потреблением алкоголя и появление вторичного патологического влечения; </a:t>
            </a:r>
            <a:endParaRPr lang="ru-RU" sz="2400" b="1" i="1" dirty="0" smtClean="0"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) изменение характера опьянения с </a:t>
            </a:r>
            <a:r>
              <a:rPr lang="ru-RU" sz="2400" b="1" i="1" dirty="0" err="1" smtClean="0">
                <a:latin typeface="Cambria" pitchFamily="18" charset="0"/>
                <a:ea typeface="Cambria" pitchFamily="18" charset="0"/>
              </a:rPr>
              <a:t>запамятованием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 событий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, происходивших во время опьянения, особенно при употреблении максимальных для данного больного  доз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алкоголя.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1772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404664"/>
            <a:ext cx="8821644" cy="6239046"/>
          </a:xfrm>
        </p:spPr>
        <p:txBody>
          <a:bodyPr anchor="t">
            <a:normAutofit fontScale="70000" lnSpcReduction="20000"/>
          </a:bodyPr>
          <a:lstStyle/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Синдром зависимости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от ПАВ. Средняя  </a:t>
            </a:r>
            <a:r>
              <a:rPr lang="ru-RU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стадия </a:t>
            </a:r>
            <a:endParaRPr lang="ru-RU" sz="3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3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Ф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ормируется синдром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отмены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ПАВ (</a:t>
            </a:r>
            <a:r>
              <a:rPr lang="ru-RU" sz="1900" b="1" i="1" dirty="0" smtClean="0">
                <a:latin typeface="Cambria" pitchFamily="18" charset="0"/>
                <a:ea typeface="Cambria" pitchFamily="18" charset="0"/>
              </a:rPr>
              <a:t>абстинентный синдром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),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в динамике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он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утяжеляется и усложняется (</a:t>
            </a:r>
            <a:r>
              <a:rPr lang="ru-RU" sz="1900" b="1" i="1" dirty="0">
                <a:latin typeface="Cambria" pitchFamily="18" charset="0"/>
                <a:ea typeface="Cambria" pitchFamily="18" charset="0"/>
              </a:rPr>
              <a:t>присоединяются судорожные припадки, психозы, </a:t>
            </a:r>
            <a:r>
              <a:rPr lang="ru-RU" sz="1900" b="1" i="1" dirty="0" err="1" smtClean="0">
                <a:latin typeface="Cambria" pitchFamily="18" charset="0"/>
                <a:ea typeface="Cambria" pitchFamily="18" charset="0"/>
              </a:rPr>
              <a:t>психоорганические</a:t>
            </a:r>
            <a:r>
              <a:rPr lang="ru-RU" sz="19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900" b="1" i="1" dirty="0" smtClean="0">
                <a:latin typeface="Cambria" pitchFamily="18" charset="0"/>
                <a:ea typeface="Cambria" pitchFamily="18" charset="0"/>
              </a:rPr>
              <a:t>расстройства)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;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	- в структуре синдрома отмены отмечается «вторичное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»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патологическое влечение к алкоголю (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неспособность «остановиться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»);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- регулярное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опохмеление все чаще ведет к последующему неконтролируемому поглощению алкоголя и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дальнейшему ежедневному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пьянству – формируется запойный либо постоянный тип злоупотребления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алкоголем;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	- толерантность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к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ПАВ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вырастает до максимума и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достигает 5–6-кратных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величин по отношению к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исходной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;</a:t>
            </a:r>
            <a:endParaRPr lang="ru-RU" sz="2400" b="1" i="1" dirty="0" smtClean="0"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	- становятся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отчетливыми признаки морально-этического снижения и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огрубления;</a:t>
            </a:r>
            <a:endParaRPr lang="ru-RU" sz="2400" b="1" i="1" dirty="0"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	-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картине опьянения появляется органический оттенок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: психическая ригидность,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агрессия, состояние эйфории может отсутствовать;</a:t>
            </a:r>
            <a:endParaRPr lang="ru-RU" sz="2400" b="1" i="1" dirty="0" smtClean="0"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- амнезия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периода опьянения – в виде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палимпсестов (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фрагментов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стертых </a:t>
            </a:r>
            <a:r>
              <a:rPr lang="ru-RU" sz="2400" b="1" i="1" dirty="0">
                <a:latin typeface="Cambria" pitchFamily="18" charset="0"/>
                <a:ea typeface="Cambria" pitchFamily="18" charset="0"/>
              </a:rPr>
              <a:t>воспоминаний) или тотальной утраты памяти обо всем происходившем в это время. </a:t>
            </a:r>
            <a:endParaRPr lang="ru-RU" sz="2400" b="1" i="1" dirty="0" smtClean="0"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        - начинают присоединяться расстройства функций органов и систем организма.</a:t>
            </a:r>
            <a:endParaRPr lang="ru-RU" sz="18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086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260648"/>
            <a:ext cx="8965660" cy="6597352"/>
          </a:xfrm>
        </p:spPr>
        <p:txBody>
          <a:bodyPr anchor="t">
            <a:normAutofit fontScale="25000" lnSpcReduction="20000"/>
          </a:bodyPr>
          <a:lstStyle/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1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Синдром зависимости </a:t>
            </a:r>
            <a:r>
              <a:rPr lang="ru-RU" sz="1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от ПАВ. Конечная стадия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43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ru-RU" sz="6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исчезновение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душевных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привязанностей,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интересов,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отсутствует критика к заболеванию,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бездеятельность, ослабление интеллектуально-</a:t>
            </a:r>
            <a:r>
              <a:rPr lang="ru-RU" sz="7200" b="1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мнестических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функций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другие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признаки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деградации. </a:t>
            </a:r>
            <a:endParaRPr lang="ru-RU" sz="72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присоединяется разнообразная соматическая патология (цирроз печени, миокардиодистрофия,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пневмосклероз, </a:t>
            </a:r>
            <a:r>
              <a:rPr lang="ru-RU" sz="7200" b="1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полинейропвтия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</a:t>
            </a:r>
            <a:r>
              <a:rPr lang="ru-RU" sz="7200" b="1" i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др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).,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которые служат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причиной преждевременной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смерти;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- толерантность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ПАВ,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отличие от первых двух стадий, значительно снижается; </a:t>
            </a:r>
            <a:endParaRPr lang="ru-RU" sz="72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при сочетании тягостных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разнообразных абстинентных расстройств, постоянной потребности в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употреблении ПАВ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низкой толерантности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больной непрерывно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пребывает в состоянии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опьянения;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симптоматика опьянения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полностью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лишенная эйфорической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окраски, подчас напоминает психотические расстройства: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бессвязно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бормочут, к кому-то обращаются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грозят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жестикулируют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Признаки синдрома отмены ПАВ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«смазываются», так как сочетаются с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состоянием опьянения;</a:t>
            </a:r>
            <a:endParaRPr lang="ru-RU" sz="7200" b="1" i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если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происходит полное отнятие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ПАВ, синдром отмены протекает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тяжело и включает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психопатологические нарушения (страх, бессонница, иллюзорные, галлюцинаторные расстройства), идеи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виновности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преследования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ru-RU" sz="7200" b="1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Психоорганическая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симптоматика: интеллектуальная беспомощность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sz="7200" b="1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амнестическая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дезориентировка, эпилептические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припадки.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Развитие психозов. Интеллектуальное снижение </a:t>
            </a:r>
            <a:r>
              <a:rPr lang="ru-RU" sz="7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достигает </a:t>
            </a:r>
            <a:r>
              <a:rPr lang="ru-RU" sz="72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степени алкогольной деменции.</a:t>
            </a:r>
            <a:endParaRPr lang="ru-RU" sz="7200" b="1" i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6400" b="1" i="1" dirty="0" smtClean="0">
                <a:latin typeface="Cambria" pitchFamily="18" charset="0"/>
                <a:ea typeface="Cambria" pitchFamily="18" charset="0"/>
              </a:rPr>
              <a:t> </a:t>
            </a:r>
            <a:endParaRPr lang="ru-RU" sz="64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64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64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086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04664"/>
            <a:ext cx="8749636" cy="6264696"/>
          </a:xfrm>
        </p:spPr>
        <p:txBody>
          <a:bodyPr>
            <a:normAutofit fontScale="62500" lnSpcReduction="20000"/>
          </a:bodyPr>
          <a:lstStyle/>
          <a:p>
            <a:pPr marL="457200" indent="-45720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marL="457200" indent="-457200">
              <a:buNone/>
            </a:pPr>
            <a:endParaRPr lang="ru-RU" sz="2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при постановке диагноза «Синдром зависимости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алкоголя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имеет клиническая диагностика, состоящая из сбора жалоб, анамнеза, динамического наблюдения и анализа полученных данных. </a:t>
            </a:r>
          </a:p>
          <a:p>
            <a:pPr marL="457200" indent="-457200">
              <a:buNone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Жалобы </a:t>
            </a:r>
            <a:r>
              <a:rPr lang="ru-RU" sz="2900" b="1" dirty="0">
                <a:solidFill>
                  <a:srgbClr val="FF0000"/>
                </a:solidFill>
              </a:rPr>
              <a:t>и </a:t>
            </a:r>
            <a:r>
              <a:rPr lang="ru-RU" sz="2900" b="1" dirty="0" smtClean="0">
                <a:solidFill>
                  <a:srgbClr val="FF0000"/>
                </a:solidFill>
              </a:rPr>
              <a:t>анамнез: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при сборе анамнеза выявлять, что употребление алкоголя приводит к, по меньшей мере, 3 (трём</a:t>
            </a: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клинически 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значимым </a:t>
            </a: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нарушениям в 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12-месячного </a:t>
            </a: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периода:</a:t>
            </a:r>
          </a:p>
          <a:p>
            <a:pPr marL="457200" indent="-457200">
              <a:buNone/>
            </a:pP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9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 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принимается в больших количествах или в течение более длительного периода, чем </a:t>
            </a: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предполагалось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9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9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присутствует 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стремление или безуспешные усилия по сокращению или контролю употребления </a:t>
            </a: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алкоголя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9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9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  <a:r>
              <a:rPr lang="ru-RU" sz="29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количества времени, затрачиваемое на поиски алкоголя и его употребление, несмотря на негативные последствия, с этим </a:t>
            </a:r>
            <a:r>
              <a:rPr lang="ru-RU" sz="29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связанные.</a:t>
            </a:r>
            <a:endParaRPr lang="ru-RU" sz="29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04664"/>
            <a:ext cx="8572560" cy="6069288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marL="457200" indent="-457200">
              <a:buNone/>
            </a:pPr>
            <a:endParaRPr lang="ru-RU" sz="2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сильное (непреодолимое) желание принять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алкоголь;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None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забвение основных интересов и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обязанностей; 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None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продолжение употребления алкоголя, несмотря на постоянные или повторяющиеся социальные или межличностные проблемы, вызванные или усугубляемые воздействием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алкоголя; 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None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сформированный синдром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отмены;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ru-RU" sz="2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толерантность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определяемая одним из следующих признаков:</a:t>
            </a:r>
          </a:p>
          <a:p>
            <a:pPr marL="457200" indent="-457200">
              <a:buNone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для достижения опьянения или желаемого эффекта необходимо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заметное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увеличенное количество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алкоголя; 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при постоянном употреблении такого же количества алкоголя опьянение или желаемый эффект достигаются заметно труднее.</a:t>
            </a:r>
          </a:p>
          <a:p>
            <a:pPr marL="457200" indent="-457200">
              <a:buNone/>
            </a:pP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04664"/>
            <a:ext cx="8572560" cy="6069288"/>
          </a:xfrm>
        </p:spPr>
        <p:txBody>
          <a:bodyPr>
            <a:normAutofit fontScale="70000" lnSpcReduction="20000"/>
          </a:bodyPr>
          <a:lstStyle/>
          <a:p>
            <a:pPr marL="457200" indent="-45720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Рекомендуется </a:t>
            </a:r>
          </a:p>
          <a:p>
            <a:pPr marL="457200" indent="-457200" algn="ctr">
              <a:buNone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выяснении жалоб обращать внимание на ниже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перечисленное:</a:t>
            </a:r>
          </a:p>
          <a:p>
            <a:pPr marL="457200" indent="-457200" algn="ctr">
              <a:buNone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умственной работоспособности, повышенная утомляемость, нарушения сна, эмоциональная лабильность, колебания АД, тягостные ощущения в области сердца, чувство тяжести в голове, ослабление памяти и внимания, исчезновение интереса к творческому труду,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чувства долга, пренебрежение своими обязанностями, притупление высших эмоций (чувства совести, долга, заботы, сострадания и т.п.) и усиление низших (эгоизм, раздражительность, любовь к наслаждениям, паразитические тенденции и проч.).</a:t>
            </a:r>
          </a:p>
          <a:p>
            <a:pPr marL="457200" indent="-457200" algn="ctr">
              <a:buNone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8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340768"/>
            <a:ext cx="8858250" cy="5328320"/>
          </a:xfrm>
        </p:spPr>
        <p:txBody>
          <a:bodyPr anchor="t">
            <a:normAutofit/>
          </a:bodyPr>
          <a:lstStyle/>
          <a:p>
            <a:endParaRPr lang="ru-RU" sz="2400" dirty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Классификация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(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МКБ 10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)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7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1338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07504" y="1772816"/>
            <a:ext cx="8893621" cy="4896271"/>
          </a:xfrm>
        </p:spPr>
        <p:txBody>
          <a:bodyPr anchor="t">
            <a:normAutofit/>
          </a:bodyPr>
          <a:lstStyle/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		Доказана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прямая связь между употреблением алкоголя и развитием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более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60 болезней, а также косвенная роль алкоголя в генезе более чем 200 других заболеваний и патологических состояний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.</a:t>
            </a:r>
          </a:p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b="1" kern="0" dirty="0" smtClean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60375" lvl="0" indent="-457200" algn="just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		    Отмечена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корреляция не только между употреблением алкоголя и повышением частоты поражения печени, заболеваний сердечно-сосудистой системы и других состояний, традиционно относимых к </a:t>
            </a:r>
            <a:r>
              <a:rPr lang="ru-RU" sz="2000" b="1" kern="0" dirty="0">
                <a:solidFill>
                  <a:srgbClr val="7030A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алкоголь-ассоциированным расстройствам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, но и употреблением алкоголя, с одной стороны, и частотой и ухудшением исходов ряда инфекционных заболеваний, включая туберкулез, ВИЧ/ СПИД и пневмонию с другой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.</a:t>
            </a:r>
          </a:p>
          <a:p>
            <a:pPr marL="460375" lvl="0" indent="-457200" algn="just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b="1" kern="0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60375" lvl="0" indent="-457200" algn="just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		Неумеренное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употребление алкоголя относится также к ведущим факторам, лежащим в основе повышения смертности населения. </a:t>
            </a:r>
          </a:p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b="1" kern="0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	</a:t>
            </a:r>
            <a:endParaRPr lang="ru-RU" sz="2000" b="1" kern="0" dirty="0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56895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0" indent="-457200"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Злоупотребление алкоголем входит в число основных причин утраты трудоспособности, ухудшения здоровья, повышения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смертности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: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53059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340768"/>
            <a:ext cx="8858250" cy="5328320"/>
          </a:xfrm>
        </p:spPr>
        <p:txBody>
          <a:bodyPr anchor="t">
            <a:normAutofit/>
          </a:bodyPr>
          <a:lstStyle/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kern="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kern="0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460375" lvl="0" indent="-457200" defTabSz="449263" fontAlgn="base">
              <a:lnSpc>
                <a:spcPct val="90000"/>
              </a:lnSpc>
              <a:spcAft>
                <a:spcPct val="0"/>
              </a:spcAft>
              <a:buSzPct val="100000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kern="0" dirty="0" smtClean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2"/>
            <a:ext cx="86409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Злоупотребление алкоголем является фактором риска развития неинфекционных заболеваний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НИЗ):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Болезни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поджелудочной железы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острый и хронический панкреатит;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панкреонекроз, сахарный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диабет;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Б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олезни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печени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алкогольный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гепатит,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гепатоз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,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стеатоз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и цирроз печени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;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Б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олезни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желудочно-кишечного тракта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гастриты, язвенная болезнь желудка и 12-п кишки,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гастроэзофагеальная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рефлюксная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 болезнь, варикозное расширение вен пищевода, колиты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;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Б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олезни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системы кровообращения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кардиомиопатия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, гипертоническая болезнь, ишемическая болезнь сердца, нарушение мозгового кровообращения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;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З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локачественные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новообразования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 печени, пищевода, гортани, поджелудочной железы, молочной железы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;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Н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арушения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репродуктивной функции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сексуальные дисфункции, ранняя менопауза, нарушения развития плода, выкидыши;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Н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еврологические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заболевания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полинейропатия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, судорожный синдром; 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-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  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Психические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расстройства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— депрессия,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энцефалопатия, алкогольные   	психозы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4796208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C:\Users\hlp\Desktop\img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97" y="880075"/>
            <a:ext cx="6812806" cy="56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Влияние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ПАВ 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организм человека</a:t>
            </a:r>
            <a:endParaRPr lang="ru-RU" sz="2800" b="1" dirty="0">
              <a:solidFill>
                <a:srgbClr val="FF0000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48265069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000" dirty="0" smtClean="0"/>
              <a:t>	</a:t>
            </a:r>
            <a:r>
              <a:rPr lang="ru-RU" sz="4000" i="1" dirty="0" smtClean="0">
                <a:solidFill>
                  <a:srgbClr val="2F1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1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Актуальность проблемы, связанной с </a:t>
            </a:r>
          </a:p>
          <a:p>
            <a:pPr algn="ctr">
              <a:buNone/>
            </a:pPr>
            <a:r>
              <a:rPr lang="ru-RU" sz="1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распространением наркологических расстройств:</a:t>
            </a:r>
            <a:endParaRPr lang="ru-RU" sz="7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2F11E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Появляются новые виды </a:t>
            </a:r>
            <a:r>
              <a:rPr lang="ru-RU" sz="96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</a:t>
            </a:r>
            <a:r>
              <a:rPr lang="ru-RU" sz="96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;</a:t>
            </a:r>
          </a:p>
          <a:p>
            <a:endParaRPr lang="ru-RU" sz="96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Отмечается высокая смертность в результате употребления </a:t>
            </a:r>
            <a:r>
              <a:rPr lang="ru-RU" sz="96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веществ;</a:t>
            </a:r>
          </a:p>
          <a:p>
            <a:endParaRPr lang="ru-RU" sz="96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Сохраняется вовлечение значительной части молодежи в потребление </a:t>
            </a:r>
            <a:r>
              <a:rPr lang="ru-RU" sz="96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веществ;</a:t>
            </a:r>
          </a:p>
          <a:p>
            <a:endParaRPr lang="ru-RU" sz="96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Отмечаются </a:t>
            </a:r>
            <a:r>
              <a:rPr lang="ru-RU" sz="96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ранние возрастные дебюты потребления </a:t>
            </a:r>
            <a:r>
              <a:rPr lang="ru-RU" sz="9600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96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веществ.</a:t>
            </a:r>
          </a:p>
          <a:p>
            <a:endParaRPr lang="ru-RU" sz="96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Перечисленные </a:t>
            </a:r>
            <a:r>
              <a:rPr lang="ru-RU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факты требуют повышения </a:t>
            </a:r>
            <a:r>
              <a:rPr lang="ru-RU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внимания к данной </a:t>
            </a:r>
            <a:r>
              <a:rPr lang="ru-RU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проблеме, </a:t>
            </a:r>
            <a:r>
              <a:rPr lang="ru-RU" sz="10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раннего выявления факторов риска развития наркологической </a:t>
            </a:r>
            <a:r>
              <a:rPr lang="ru-RU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патологии и эффективной профилактической </a:t>
            </a:r>
            <a:r>
              <a:rPr lang="ru-RU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работы</a:t>
            </a:r>
            <a:endParaRPr lang="ru-RU" sz="10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200" b="1" dirty="0">
              <a:solidFill>
                <a:srgbClr val="2F11E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51520" y="1700809"/>
            <a:ext cx="8641655" cy="4657130"/>
          </a:xfrm>
        </p:spPr>
        <p:txBody>
          <a:bodyPr anchor="t">
            <a:normAutofit/>
          </a:bodyPr>
          <a:lstStyle/>
          <a:p>
            <a:pPr algn="just">
              <a:defRPr/>
            </a:pPr>
            <a:r>
              <a:rPr lang="ru-RU" sz="24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1.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Ранее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выявление наркологической патологии на территории Красноярского края осуществляется в краевых государственных медицинских организациях при оказании первичной медико-санитарной и специализированной медицинской помощи населению, а также в ходе проведения медицинских осмотров и диспансеризации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2. Для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оценки факторов риска развития наркологической патологии связанной с употреблением алкоголя применяются осмотр пациента, сбор анамнеза, лабораторные и инструментальные исследования, а также данные информационной системы.</a:t>
            </a:r>
          </a:p>
          <a:p>
            <a:pPr algn="l">
              <a:buFont typeface="Wingdings" pitchFamily="2" charset="2"/>
              <a:buChar char="Ø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27" y="116632"/>
            <a:ext cx="8784976" cy="148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ctr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Алгоритм раннего выявления наркологической патологии в краевых государственных медицинских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организациях </a:t>
            </a:r>
          </a:p>
          <a:p>
            <a:pPr marL="341313" lvl="0" indent="-341313" algn="ctr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(в соответствии с приказом министерства здравоохранения Красноярского края № 1004-орг от 22.07.2024г.)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87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51520" y="1196753"/>
            <a:ext cx="8641655" cy="5161186"/>
          </a:xfrm>
        </p:spPr>
        <p:txBody>
          <a:bodyPr anchor="t">
            <a:normAutofit fontScale="85000" lnSpcReduction="20000"/>
          </a:bodyPr>
          <a:lstStyle/>
          <a:p>
            <a:pPr algn="just">
              <a:defRPr/>
            </a:pPr>
            <a:r>
              <a:rPr lang="ru-RU" sz="24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Риск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развития наркологической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патологии,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связанной с употреблением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алкоголя,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возникает при наличии определенных факторов и подразделяется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3.1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Низкий 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умеренный риск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 факторам развития, которых относятся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3.1.1.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Рисковое потребление алкоголя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выявленное по результатам диспансеризации.</a:t>
            </a: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3.1.2.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Состояние опьянение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установленное по результатам медицинского освидетельствования на состояние опьянения (алкогольного, наркотического или иного токсического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).</a:t>
            </a:r>
          </a:p>
          <a:p>
            <a:pPr algn="just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3.2.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Высокий и очень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высокий риск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 факторам развития, которых относятся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3.2.1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Наличие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анамнезе перенесенных острых отравлений/интоксикаций алкоголем, установленных психических расстройств и расстройств поведения, связанных с употреблением </a:t>
            </a:r>
            <a:r>
              <a:rPr lang="ru-RU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 (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Т51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F10-19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3.2.2.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Наличие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 пациента алкоголь-ассоциированных заболеваний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(К70.0-К70.4, К70.9, К71.0-К71.9, К85, G62.1).</a:t>
            </a:r>
          </a:p>
          <a:p>
            <a:pPr algn="l">
              <a:buFont typeface="Wingdings" pitchFamily="2" charset="2"/>
              <a:buChar char="Ø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27" y="116632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раннего выявления наркологической патологии в краевых государственных медицинских организациях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367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51520" y="1196753"/>
            <a:ext cx="8641655" cy="5161186"/>
          </a:xfrm>
        </p:spPr>
        <p:txBody>
          <a:bodyPr anchor="t">
            <a:normAutofit fontScale="92500"/>
          </a:bodyPr>
          <a:lstStyle/>
          <a:p>
            <a:pPr algn="just">
              <a:defRPr/>
            </a:pPr>
            <a:r>
              <a:rPr lang="ru-RU" sz="24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амбулаторных условиях факторы риска развития наркологической патологии, связанной с употреблением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алкоголя,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выявляются медицинскими работниками путем проведения осмотра пациента, сбора анамнеза, лабораторных и инструментальных исследований, а также анализа данных, содержащихся в медицинской информационной системе, а также при проведении медицинских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осмотров,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диспансеризации.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4.1.Пациенты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низким и умеренным риском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направляются в кабинет медицинской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профилактики,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 целью проведения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углубленного профилактического консультирования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4.2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Пациенты с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высоким и очень высоким риском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направляются к врачу психиатру-наркологу для проведения диагностики, по показаниям – лечения, медицинской реабилитации, профилактических мероприятий.</a:t>
            </a:r>
          </a:p>
          <a:p>
            <a:pPr algn="l">
              <a:buFont typeface="Wingdings" pitchFamily="2" charset="2"/>
              <a:buChar char="Ø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27" y="116632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раннего выявления наркологической патологии в краевых государственных медицинских организациях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772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51520" y="1196752"/>
            <a:ext cx="8641655" cy="5400599"/>
          </a:xfrm>
        </p:spPr>
        <p:txBody>
          <a:bodyPr anchor="t">
            <a:normAutofit fontScale="62500" lnSpcReduction="20000"/>
          </a:bodyPr>
          <a:lstStyle/>
          <a:p>
            <a:pPr algn="just">
              <a:defRPr/>
            </a:pPr>
            <a:r>
              <a:rPr lang="ru-RU" sz="24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 В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стационарных условиях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ранее выявление наркологической патологии осуществляется при госпитализации пациентов с признаками опьянения, вызванного употреблением </a:t>
            </a: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веществ, а также алкоголь-ассоциированных заболеваний (К70.0-К70.4, К70.9, К71.0-К71.9, К85, G62.1) и предусматривает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endParaRPr lang="ru-RU" sz="2600" b="1" dirty="0">
              <a:solidFill>
                <a:srgbClr val="7030A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5.1.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Консультацию врача психиатра-нарколога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(при условии добровольного информационного согласия) и решения вопроса о переводе пациента в специализированное отделение по профилю «психиатрия-наркология» (при наличии медицинских показаний и после завершения лечения пациентом по основному заболеванию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).</a:t>
            </a:r>
          </a:p>
          <a:p>
            <a:pPr algn="just">
              <a:defRPr/>
            </a:pPr>
            <a:endParaRPr lang="ru-RU" sz="2600" b="1" dirty="0">
              <a:solidFill>
                <a:srgbClr val="7030A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5.2.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Направление биологических средств (кровь, моча)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пациентов с диагнозом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К70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3, G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62.1 в КГБУЗ «Красноярский краевой наркологический диспансер №1» для проведения исследования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 определения уровня маркеров хронического злоупотребления алкоголя.  </a:t>
            </a:r>
            <a:endParaRPr lang="ru-RU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b="1" dirty="0">
              <a:solidFill>
                <a:srgbClr val="7030A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5.3.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Направление биологических средств (кровь, моча)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пациентов с признаками опьянения, вызванного употреблением </a:t>
            </a:r>
            <a:r>
              <a:rPr lang="ru-RU" sz="2600" b="1" dirty="0" err="1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 в КГБУЗ «Красноярский краевой наркологический диспансер №1»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для проведения химико-токсикологического исследования мочи на определение наличия </a:t>
            </a:r>
            <a:r>
              <a:rPr lang="ru-RU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 и/или крови на наличие спиртов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2600" b="1" dirty="0">
              <a:solidFill>
                <a:srgbClr val="7030A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5.4.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Предоставление пациенту информационных материалов и проведение мотивации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 обращение за оказанием специализированной медицинской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помощи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 профилю «психиатрия-наркология» (в случае отказа пациента от консультации врача психиатра-нарколога и/или перевода в специализированное отделение по профилю «психиатрия-наркология»).</a:t>
            </a:r>
          </a:p>
          <a:p>
            <a:pPr algn="l">
              <a:buFont typeface="Wingdings" pitchFamily="2" charset="2"/>
              <a:buChar char="Ø"/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27" y="116632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раннего выявления наркологической патологии в краевых государственных медицинских организациях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40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51520" y="1196752"/>
            <a:ext cx="8641655" cy="5400599"/>
          </a:xfrm>
        </p:spPr>
        <p:txBody>
          <a:bodyPr anchor="t">
            <a:normAutofit/>
          </a:bodyPr>
          <a:lstStyle/>
          <a:p>
            <a:pPr algn="just">
              <a:defRPr/>
            </a:pPr>
            <a:r>
              <a:rPr lang="ru-RU" sz="24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6. Специализированная медицинская помощь по профилю психиатрия-наркология осуществляется в КГБУЗ «Красноярский краевой наркологический диспансер №1» г. Красноярск, г.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Ачинск; </a:t>
            </a:r>
          </a:p>
          <a:p>
            <a:pPr algn="just">
              <a:defRPr/>
            </a:pPr>
            <a:endParaRPr lang="ru-RU" sz="2600" b="1" dirty="0">
              <a:solidFill>
                <a:srgbClr val="7030A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КГБУЗ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«Красноярский краевой психоневрологический диспансер №1» г. Канск, г. Лесосибирск, г.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Минусинск;</a:t>
            </a:r>
          </a:p>
          <a:p>
            <a:pPr algn="just">
              <a:defRPr/>
            </a:pPr>
            <a:endParaRPr lang="ru-RU" sz="2600" b="1" dirty="0">
              <a:solidFill>
                <a:srgbClr val="7030A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КГБУЗ «Красноярский краевой психоневрологический диспансер №5» г. Норильск.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27" y="116632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раннего выявления наркологической патологии в краевых государственных медицинских организациях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495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772816"/>
            <a:ext cx="8858250" cy="4896272"/>
          </a:xfrm>
        </p:spPr>
        <p:txBody>
          <a:bodyPr anchor="t">
            <a:normAutofit/>
          </a:bodyPr>
          <a:lstStyle/>
          <a:p>
            <a:pPr marL="342900" indent="-333375">
              <a:spcAft>
                <a:spcPts val="1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приказом Министерства здравоохранения Российской Федерации от 27.04.2021 N 404н «Порядок проведения профилактического медицинского осмотра и диспансеризации определенных групп взрослого населения» проводится профилактический медицинский осмотр в целях раннего выявления состояний, заболеваний и факторов риска их развития, определения групп здоровья и выработки рекомендаций для пациентов.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04664"/>
            <a:ext cx="7920880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3375" algn="ctr">
              <a:spcBef>
                <a:spcPct val="0"/>
              </a:spcBef>
              <a:spcAft>
                <a:spcPts val="1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Психоактивные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вещества -  фактор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риска развития неинфекционных заболеваний (НИЗ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33375" algn="ctr">
              <a:spcBef>
                <a:spcPct val="0"/>
              </a:spcBef>
              <a:spcAft>
                <a:spcPts val="1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33375" algn="ctr">
              <a:spcBef>
                <a:spcPct val="0"/>
              </a:spcBef>
              <a:spcAft>
                <a:spcPts val="1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33375" algn="ctr">
              <a:spcBef>
                <a:spcPct val="0"/>
              </a:spcBef>
              <a:spcAft>
                <a:spcPts val="1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33375" algn="ctr">
              <a:spcBef>
                <a:spcPct val="0"/>
              </a:spcBef>
              <a:spcAft>
                <a:spcPts val="1288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345091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188641"/>
            <a:ext cx="8750777" cy="6383632"/>
          </a:xfrm>
        </p:spPr>
        <p:txBody>
          <a:bodyPr anchor="t">
            <a:normAutofit fontScale="85000" lnSpcReduction="20000"/>
          </a:bodyPr>
          <a:lstStyle/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Медицинские мероприятия, в рамках амбулаторной и стационарной помощи, направлены на: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раннее выявление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хронических неинфекционных заболеваний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(состояний), являющихся основной причиной инвалидности и преждевременной смертности населения Российской Федерации, факторов риска их развития,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которые входят курение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табака, риск пагубного потребления алкоголя, а также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потребления наркотических средств и психотропных веществ без назначения врача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здоровья,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необходимых профилактических,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лечебных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реабилитационных и оздоровительных мероприятий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граждан с выявленными хроническими неинфекционными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заболеваниями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(или) факторами риска их развития, а также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профилактического консультирования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граждан с выявленными хроническими неинфекционными заболеваниями и факторами риска их развития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диспансерного наблюдения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граждан с выявленными хроническими неинфекционными заболеваниями.</a:t>
            </a:r>
          </a:p>
          <a:p>
            <a:endParaRPr lang="ru-RU" sz="2400" b="1" dirty="0"/>
          </a:p>
          <a:p>
            <a:endParaRPr lang="ru-RU" sz="2400" b="1" dirty="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7" y="1916832"/>
            <a:ext cx="8208912" cy="465544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группа здоровья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граждане, у которых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установлены хронические неинфекционные заболевания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отсутствуют факторы риска развития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таких заболеваний или имеются указанные факторы риска при низком или среднем абсолютном сердечно-сосудистом риске и которые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нуждаются в диспансерном наблюдении по поводу других заболеваний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(состояний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группа здоровья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граждане, у которых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установлены хронические неинфекционные заболевания, но имеются факторы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(лица, курящие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20 сигарет в день, и (или) лица с выявленным риском пагубного потребления алкоголя и (или) риском потреблением наркотических средств и психотропных веществ без назначения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врача),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которые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нуждаются в диспансерном наблюдении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поводу других заболеваний (состояний).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определения по результатам профилактического медицинского осмотра или диспансеризации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 гражданина 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диспансерного наблюдения используются следующие критерии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2181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7" y="1916832"/>
            <a:ext cx="8208912" cy="465544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группа здоровья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граждане, у которых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установлены хронические неинфекционные заболевания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отсутствуют факторы риска развития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таких заболеваний или имеются указанные факторы риска при низком или среднем абсолютном сердечно-сосудистом риске и которые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нуждаются в диспансерном наблюдении по поводу других заболеваний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(состояний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группа здоровья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граждане, у которых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установлены хронические неинфекционные заболевания, но имеются факторы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риск, лица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(курящие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20 сигарет в день, и (или) лица с выявленным риском пагубного потребления алкоголя и (или) риском потреблением наркотических средств и психотропных веществ без назначения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врача),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которые не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нуждаются в диспансерном наблюдении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поводу других заболеваний (состояний).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определения по результатам профилактического медицинского осмотра или диспансеризации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групп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здоровья гражданина 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групп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диспансерного наблюдения используются следующие критерии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1071546"/>
            <a:ext cx="8572561" cy="5500726"/>
          </a:xfrm>
        </p:spPr>
        <p:txBody>
          <a:bodyPr anchor="t">
            <a:normAutofit/>
          </a:bodyPr>
          <a:lstStyle/>
          <a:p>
            <a:pPr algn="just">
              <a:defRPr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здоровья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имеющие хронические неинфекционные заболевания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требующие установления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диспансерного наблюдения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оказания специализированной, в том числе высокотехнологичной, медицинской помощи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также граждане с подозрением на наличие этих заболеваний (состояний), нуждающиеся в дополнительном обследовании;</a:t>
            </a:r>
          </a:p>
          <a:p>
            <a:pPr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IIIб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группа здоровья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граждане, не имеющие хронические неинфекционные заболевания, но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требующие установления диспансерного наблюдения или оказания специализированной, в том числе высокотехнологичной, медицинской помощи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поводу иных заболеваний, а также граждане с подозрением на наличие этих заболеваний, нуждающиеся в дополнительном обследовании.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332656"/>
            <a:ext cx="8858250" cy="6311033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Важно </a:t>
            </a: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знать</a:t>
            </a:r>
            <a:endParaRPr lang="ru-RU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341313" indent="-341313" algn="l">
              <a:lnSpc>
                <a:spcPct val="15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вещества (ПАВ) </a:t>
            </a:r>
            <a:r>
              <a:rPr lang="ru-RU" sz="2000" dirty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большая группа химических соединений натурального и </a:t>
            </a:r>
            <a:r>
              <a:rPr lang="ru-RU" sz="2000" dirty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синтетического происхождения, изменяющие работу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ЦНС, </a:t>
            </a:r>
            <a:r>
              <a:rPr lang="ru-RU" sz="2000" dirty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эмоциональное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и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сознание человека.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воздействием изменяются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настроение,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ощущения</a:t>
            </a:r>
            <a:r>
              <a:rPr lang="ru-RU" sz="2000" dirty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восприятие реальности,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способность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 познанию,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поведение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двигательные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функции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 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2000" dirty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окружающие раздражители</a:t>
            </a:r>
            <a:r>
              <a:rPr lang="ru-RU" sz="2000" dirty="0" smtClean="0">
                <a:solidFill>
                  <a:srgbClr val="0F2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341313" indent="-341313" algn="l">
              <a:lnSpc>
                <a:spcPct val="15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группе ПАВ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относятся </a:t>
            </a:r>
            <a:r>
              <a:rPr lang="ru-RU" sz="2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алкоголь, наркотические и ненаркотические вещества, табак.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Не имеет значения, какой вид ПАВ употребляется, потому что все ПАВ: </a:t>
            </a:r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являются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токсическими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(вызывают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отравление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организма);</a:t>
            </a:r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вызывают болезненную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зависимость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(психическую, физическую);</a:t>
            </a:r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рано или поздно начинают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подчинять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себе жизнь человека и его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ближайшего окружения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 развитием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созависимости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800" dirty="0" smtClean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6632"/>
            <a:ext cx="8572560" cy="63573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 медицинской профилактике одним из ключевых методов является 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профилактическое консультирование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	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Профилактическое консультирование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это процесс информирования и обучения пациента для повышения его приверженности к выполнению врачебных назначений и формированию поведенческих навыков, способствующих снижению риска развития заболевания 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снижению риска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осложнений заболевания, если оно уже имеется.</a:t>
            </a: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	Эти особенности принципиально отличают процесс профилактического консультирования от методов санитарного просвещения. </a:t>
            </a: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	Профилактическое консультирование должно носить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адресный характер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572560" cy="61882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Варианты профилактического консультирования:</a:t>
            </a:r>
          </a:p>
          <a:p>
            <a:pPr algn="ctr">
              <a:buNone/>
            </a:pP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А.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Краткое профилактическое консультирование 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обязательный компонент диспансеризации и профилактического медицинского осмотра участковым врачом, а также в ходе повседневного приема пациентов.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Б. Углубленное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профилактическое консультирование 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проводится лицам </a:t>
            </a:r>
            <a:r>
              <a:rPr lang="en-US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III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группы здоровья по направлению участкового врача в кабинете медицинской профилактики.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В. Групповое профилактическое консультирование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это цикл обучающих групповых занятий (школа пациента).</a:t>
            </a:r>
            <a:endParaRPr lang="ru-RU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04664"/>
            <a:ext cx="8572560" cy="60692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Важно помнить, что пациент воспринимает не только то, что мы говорим, но и то как мы говорим.</a:t>
            </a:r>
          </a:p>
          <a:p>
            <a:pPr algn="just">
              <a:buNone/>
            </a:pPr>
            <a:r>
              <a:rPr lang="ru-RU" sz="2600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 процессе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краткого профилактического консультирования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следует избегать наиболее частой ошибки – </a:t>
            </a: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информационной перезагруженности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, а именно большого количества информационного материала, использование специальных медицинских терминов, что часто сопровождается непониманием и негативным отношением пациента.</a:t>
            </a: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endParaRPr lang="ru-RU" sz="2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lvl="0" algn="ctr">
              <a:buNone/>
            </a:pPr>
            <a:r>
              <a:rPr lang="ru-RU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Участковые </a:t>
            </a: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врачи терапевты, педиатры, знающие особенности образа жизни своих пациентов, их семейные отношения, бытовые проблемы наиболее </a:t>
            </a:r>
            <a:r>
              <a:rPr lang="ru-RU" sz="2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успешны </a:t>
            </a:r>
            <a:r>
              <a:rPr lang="ru-R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 достижении целей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краткого профилактического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консультирования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" y="-92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8572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краткого профилактического консультирования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96752"/>
            <a:ext cx="8893652" cy="5277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 рамках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краткого профилактического консультирования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все пациенты должны получить общие рекомендации (основы здорового образа жизни) и, в зависимости от имеющихся факторов риска, краткие рекомендации по конкретным факторам риска.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 процессе консультирования необходимо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:</a:t>
            </a:r>
          </a:p>
          <a:p>
            <a:pPr marL="457200" indent="-457200"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1) 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Информировать пациента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ак о выявленных заболеваниях, так и об имеющихся у него факторах риска (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поведенческие факторы риска: курение, алкоголь,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наркотики, наследственность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);</a:t>
            </a:r>
          </a:p>
          <a:p>
            <a:pPr marL="457200" indent="-45720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Информировать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о возможности получить в поликлинике углубленное профилактическое консультирование или посетить школу пациента.</a:t>
            </a:r>
          </a:p>
          <a:p>
            <a:pPr marL="457200" indent="-457200"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2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)  Объяснить пациенту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какие у него имеются факторы риска,  негативные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влияния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ПАВ 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организм, 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важности здорового образа жизни, о повышении ответственности за собственное здоровье.</a:t>
            </a:r>
          </a:p>
          <a:p>
            <a:pPr marL="457200" indent="-457200">
              <a:buNone/>
            </a:pP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52736"/>
            <a:ext cx="8572560" cy="5421216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Оценить отношение пациента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 факторам риска, его желание и готовность к оздоровлению. Если пациент выражает желание к снижению факторов риска, рекомендовать ему обратиться в центр здоровья (1-й,2-й группы здоровья) или в отделение медицинской профилактики (2-й,3-й группы здоровья).</a:t>
            </a:r>
          </a:p>
          <a:p>
            <a:pPr>
              <a:buNone/>
            </a:pPr>
            <a:endParaRPr lang="ru-RU" sz="2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4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) Важно 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регистрировать в амбулаторных картах и учетных формах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диспансеризации все советы и обязательно их уточнять, напоминать и контролировать результат (при опросе) в ходе последующих визитов. Вносить необходимые изменения в тактику ведения пациента при каждом визите, повторять рекомендации и уточнять график повторных визитов.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>
              <a:buNone/>
            </a:pPr>
            <a:endParaRPr lang="ru-RU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5)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Контролировать выполнение рекомендаций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, одобрять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 поощрять позитивные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изменения и соблюдение рекомендаций, повторять советы при последующих визитах.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04664"/>
            <a:ext cx="8572560" cy="6069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Углубленное </a:t>
            </a:r>
            <a:r>
              <a:rPr lang="ru-RU" sz="3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профилактическое консультирование </a:t>
            </a:r>
            <a:endParaRPr lang="ru-RU" sz="37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выявленном риске </a:t>
            </a:r>
            <a:r>
              <a:rPr lang="ru-RU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употребления </a:t>
            </a:r>
            <a:r>
              <a:rPr lang="ru-RU" b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психоактивных</a:t>
            </a:r>
            <a:r>
              <a:rPr lang="ru-RU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 </a:t>
            </a:r>
            <a:r>
              <a:rPr lang="ru-RU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проводится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отделении (кабинете) медицинской профилактики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направлению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врача-терапевта. </a:t>
            </a:r>
          </a:p>
          <a:p>
            <a:pPr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Углубленное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профилактическое консультирование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включает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диагностику статуса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употребления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проведение стратегического либо мотивационного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консультирования.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(Диагностика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статуса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курения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- тест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Фагенстрема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 риске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пагубного потребления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алкоголя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вопросник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AUDIT-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 риске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потребления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психотропных веществ или наркотиков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без назначения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врача - вопросник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 употребление психотропных веществ или наркотических средств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DAST-10).</a:t>
            </a:r>
          </a:p>
          <a:p>
            <a:pPr algn="just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	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Если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пациент согласен и готов к изменению поведения,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направить к врачу психиатру-наркологу.</a:t>
            </a:r>
          </a:p>
          <a:p>
            <a:pPr algn="just">
              <a:buNone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1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88640"/>
            <a:ext cx="8572560" cy="628531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Фагерстрема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(Оценка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 никотиновой зависимости)</a:t>
            </a:r>
          </a:p>
          <a:p>
            <a:pPr algn="just">
              <a:buNone/>
            </a:pPr>
            <a:endParaRPr lang="ru-RU" sz="7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Баллы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Как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скоро, после того как Вы просыпаетесь, Вы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выкуриваете первую сигарету?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первые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мин (3 балла»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6-30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 (2 балла)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30-60мин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балл)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через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час (0 баллов)</a:t>
            </a:r>
          </a:p>
          <a:p>
            <a:pPr algn="just">
              <a:buNone/>
            </a:pP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Сложно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для Вас воздержаться от курения в местах,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курение запрещено?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да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балл)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нет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 баллов)</a:t>
            </a:r>
          </a:p>
          <a:p>
            <a:pPr algn="just">
              <a:buNone/>
            </a:pP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От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сигареты не можете легко отказаться? 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первая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(1 балл)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все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(0 баллов)</a:t>
            </a:r>
          </a:p>
          <a:p>
            <a:pPr algn="just">
              <a:buNone/>
            </a:pP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Сколько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сигарет Вы выкуриваете в день? 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10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меньше (0 баллов)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11-20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балл)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21-30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балла)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31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более (3 балла)</a:t>
            </a:r>
          </a:p>
          <a:p>
            <a:pPr algn="just">
              <a:buNone/>
            </a:pP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Вы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курите более часто в первые часы утром, после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как проснетесь, или в течение остального дня?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да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балл)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нет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 баллов)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Курите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Вы, если сильно больны и вынуждены</a:t>
            </a:r>
          </a:p>
          <a:p>
            <a:pPr algn="just">
              <a:buNone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находиться в кровати целый день?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да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балл)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нет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 баллов)</a:t>
            </a:r>
          </a:p>
          <a:p>
            <a:pPr algn="just">
              <a:buNone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                                       0-2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балла – очень слабая зависимость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3-4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балла – слабая зависимость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5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средняя зависимость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6-7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высокая зависимость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8-10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очень высокая 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val="35894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8821644" cy="647395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Вопросник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употребление психотропных веществ или наркотических средств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DAST-10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Принимали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Вы наркотические или психотропные вещества без рекомендации врача?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Употребляли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Вы одновременно более чем одно психотропное вещество/наркотик?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Считаете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Вы, что можете прекратить употребление психотропных веществ/наркотиков без назначения врача, всегда, когда захотите?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Бывали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у Вас состояния полного "отключения" или "вспышки пережитого" в результате приема психотропных веществ/наркотиков без назначения врача?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Вы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когда-нибудь чувствовали себя плохо или вину из-за употребления психотропных веществ/наркотиков без назначения врача?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Проявляли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беспокойство или недовольство по поводу Вашего употребления психотропных веществ/наркотиков без назначения врача близкие вам люди - родители, братья, сестры и т.д.?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Приходилось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Вам игнорировать семью или обязанности, связанные с работой или учебой из-за приема психотропных веществ/наркотиков без назначения врача?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Вовлекались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Вы в противоправную деятельность, чтобы достать психотропные вещества/наркотики?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Испытывали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вы симптомы отмены (плохое самочувствие) после прекращения приема психотропных веществ/наркотиков без назначения врача?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Есть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у Вас медицинские проблемы, связанные с приемом психотропных веществ/наркотиков без назначения врача (например, нарушения памяти, гепатит, ВИЧ-инфекция, судороги, кровотечение и т.д.)?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баллов ______________              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теста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0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нет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риска;   1-2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низкий уровень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риска;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3-5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средний уровень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риска;   6-8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существенный уровень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риска;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9-10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тяжелый уровень риска</a:t>
            </a:r>
          </a:p>
        </p:txBody>
      </p:sp>
    </p:spTree>
    <p:extLst>
      <p:ext uri="{BB962C8B-B14F-4D97-AF65-F5344CB8AC3E}">
        <p14:creationId xmlns:p14="http://schemas.microsoft.com/office/powerpoint/2010/main" val="4901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04664"/>
            <a:ext cx="8572560" cy="60692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	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Если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пациент согласен и готов к изменению поведения,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направить к врачу психиатру-наркологу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Специализированная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медицинская помощь по профилю психиатрия-наркология осуществляется в КГБУЗ «Красноярский краевой наркологический диспансер №1» г. Красноярск, г. Ачинск; </a:t>
            </a:r>
          </a:p>
          <a:p>
            <a:pPr algn="just">
              <a:buNone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КГБУЗ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«Красноярский краевой психоневрологический диспансер №1» г. Канск, г. Лесосибирск, г. Минусинск;</a:t>
            </a:r>
          </a:p>
          <a:p>
            <a:pPr algn="just">
              <a:buNone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КГБУЗ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«Красноярский краевой психоневрологический диспансер №5» г. Норильск.</a:t>
            </a:r>
          </a:p>
          <a:p>
            <a:pPr algn="just">
              <a:buNone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55650" y="1484313"/>
            <a:ext cx="8148638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528" y="333375"/>
            <a:ext cx="858076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факторам риска, </a:t>
            </a: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достоверно 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увеличивающим </a:t>
            </a: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шансы </a:t>
            </a:r>
            <a:endParaRPr lang="ru-RU" sz="2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</a:t>
            </a: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потребителем </a:t>
            </a:r>
            <a:r>
              <a:rPr lang="ru-RU" sz="2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психоактивного</a:t>
            </a: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 относятся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07504" y="1124744"/>
            <a:ext cx="8928992" cy="5518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85750" indent="-285750" hangingPunct="0">
              <a:lnSpc>
                <a:spcPct val="150000"/>
              </a:lnSpc>
              <a:buClrTx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Генетические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факторы (семейная отягощённость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);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285750" indent="-285750" hangingPunct="0">
              <a:lnSpc>
                <a:spcPct val="150000"/>
              </a:lnSpc>
              <a:buClrTx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Психические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заболевания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возникшие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еще в раннем детстве или дебютировавшие на фоне гормональной перестройки в организме уже в подростковом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возрасте,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психотравмы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285750" indent="-285750" hangingPunct="0">
              <a:lnSpc>
                <a:spcPct val="150000"/>
              </a:lnSpc>
              <a:buClrTx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Тяжелые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хронические заболевания,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травмы (в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т.ч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ЧМТ),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нейроинфекции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;</a:t>
            </a:r>
          </a:p>
          <a:p>
            <a:pPr marL="285750" indent="-285750" hangingPunct="0">
              <a:lnSpc>
                <a:spcPct val="150000"/>
              </a:lnSpc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Личностные особенности (неуверенность в себе,  колебания настроения, повышенная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импульсивность, невысокий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интеллект,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конфликтность, синдром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детской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гиперактивности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);</a:t>
            </a:r>
          </a:p>
          <a:p>
            <a:pPr marL="285750" indent="-285750" hangingPunct="0">
              <a:lnSpc>
                <a:spcPct val="150000"/>
              </a:lnSpc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Психологический климат в семье (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гипоопека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гиперопека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);</a:t>
            </a:r>
          </a:p>
          <a:p>
            <a:pPr marL="285750" indent="-285750" hangingPunct="0">
              <a:lnSpc>
                <a:spcPct val="150000"/>
              </a:lnSpc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Пубертатный кризис (стремительное половое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созревание с психологическими проблемами,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склонность к асоциальным формам поведения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285750" indent="-285750" hangingPunct="0">
              <a:lnSpc>
                <a:spcPct val="93000"/>
              </a:lnSpc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1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коллеги</a:t>
            </a:r>
            <a:r>
              <a:rPr 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endParaRPr lang="ru-RU" sz="54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БЛАГОДАРИМ ЗА ВНИМАНИЕ и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НАДЕЯМСЯ НА СОТРУДНИЧЕСТВО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17721"/>
            <a:ext cx="9225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124744"/>
            <a:ext cx="8786874" cy="5472906"/>
          </a:xfrm>
          <a:ln/>
        </p:spPr>
        <p:txBody>
          <a:bodyPr>
            <a:normAutofit fontScale="55000" lnSpcReduction="20000"/>
          </a:bodyPr>
          <a:lstStyle/>
          <a:p>
            <a:pPr marL="7938" indent="0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этап: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пробы</a:t>
            </a:r>
          </a:p>
          <a:p>
            <a:pPr marL="7938" indent="0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единичные случаи употребления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психоактивного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вещества при отсутствии какой-либо четкой мотивации, ритма приема, избирательности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чаще всего первые пробы происходят в подростковом возрасте;</a:t>
            </a:r>
          </a:p>
          <a:p>
            <a:pPr marL="7938" indent="0" algn="just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здорового человека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ПАВ может проявиться дискомфортом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(тошнота, рвота,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горечь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сухость во рту,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головокружение, чувство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страха).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1963" lvl="0" indent="-455613">
              <a:spcBef>
                <a:spcPts val="400"/>
              </a:spcBef>
              <a:spcAft>
                <a:spcPts val="400"/>
              </a:spcAft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3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Имеет две </a:t>
            </a:r>
            <a:r>
              <a:rPr lang="ru-RU" sz="33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тенденции:</a:t>
            </a:r>
          </a:p>
          <a:p>
            <a:pPr marL="461963" lvl="0" indent="-455613">
              <a:spcBef>
                <a:spcPts val="400"/>
              </a:spcBef>
              <a:spcAft>
                <a:spcPts val="400"/>
              </a:spcAft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33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1.    Отказ от дальнейшего употребления ПАВ.</a:t>
            </a:r>
          </a:p>
          <a:p>
            <a:pPr marL="461963" lvl="0" indent="-455613" algn="just">
              <a:spcBef>
                <a:spcPts val="400"/>
              </a:spcBef>
              <a:spcAft>
                <a:spcPts val="400"/>
              </a:spcAft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33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 Повторные употребления </a:t>
            </a:r>
            <a:r>
              <a:rPr lang="ru-RU" sz="3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ПАВ, </a:t>
            </a:r>
            <a:r>
              <a:rPr lang="ru-RU" sz="33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учащение приема, формирование определенного ритма и стереотипа </a:t>
            </a:r>
            <a:r>
              <a:rPr lang="ru-RU" sz="3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употребления алкоголя, </a:t>
            </a:r>
            <a:r>
              <a:rPr lang="ru-RU" sz="33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игнорирование естественных реакций, тем самым заставляя свой организм приспосабливаться к </a:t>
            </a:r>
            <a:r>
              <a:rPr lang="ru-RU" sz="33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психоактивному</a:t>
            </a:r>
            <a:r>
              <a:rPr lang="ru-RU" sz="33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веществу</a:t>
            </a:r>
            <a:r>
              <a:rPr lang="ru-RU" sz="3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66738" indent="-558800" algn="just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На этом этапе человек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открывает способ, с помощью которого может сравнительно легко менять свое психическое состояние. Возникает понимание, что существует вещество или способ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которого можно сравнительно легко изменить свое психическое состояние.</a:t>
            </a:r>
          </a:p>
          <a:p>
            <a:pPr marL="566738" indent="-558800" algn="ctr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endParaRPr lang="ru-RU" sz="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66738" indent="-558800" algn="ctr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является переходным, предвещающим формирование зависимости</a:t>
            </a:r>
          </a:p>
          <a:p>
            <a:pPr marL="566738" indent="-558800" algn="ctr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endParaRPr lang="ru-RU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16632"/>
            <a:ext cx="9108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риобщения </a:t>
            </a:r>
            <a:r>
              <a:rPr 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употреблению </a:t>
            </a: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 происходит поэтапно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908720"/>
            <a:ext cx="8461604" cy="5734990"/>
          </a:xfrm>
        </p:spPr>
        <p:txBody>
          <a:bodyPr anchor="t">
            <a:normAutofit fontScale="92500" lnSpcReduction="20000"/>
          </a:bodyPr>
          <a:lstStyle/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2 этап:    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Употребление </a:t>
            </a:r>
            <a:r>
              <a:rPr lang="ru-RU" sz="3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психоактивного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вещества с вредными для здоровья последствиями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это модель употребления </a:t>
            </a:r>
            <a:r>
              <a:rPr lang="ru-RU" sz="2400" b="1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психоактивного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вещества, вызывающая вред для здоровья.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 	Вред может быть физическим (например, в случае возникновения гепатита в результате </a:t>
            </a:r>
            <a:r>
              <a:rPr lang="ru-RU" sz="2400" b="1" i="1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самовведения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инъекционных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наркотиков, отравления ПАВ)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или психическим (например, в случае возникновения вторичных депрессивных расстройств после тяжелой алкоголизации).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Диагностика заболевания проводится с помощью клинического метода.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Дополнительные  сведения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дают лабораторные и инструментальные методы диагностики. </a:t>
            </a:r>
            <a:endParaRPr lang="ru-RU" sz="24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Формализация диагноза производится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 использованием МКБ-10.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	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8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332656"/>
            <a:ext cx="8461604" cy="6311054"/>
          </a:xfrm>
        </p:spPr>
        <p:txBody>
          <a:bodyPr anchor="t">
            <a:normAutofit fontScale="77500" lnSpcReduction="20000"/>
          </a:bodyPr>
          <a:lstStyle/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</a:t>
            </a:r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Таблица 3. Формализация диагноза по 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МКБ-10</a:t>
            </a:r>
          </a:p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F10.1 Пагубное употребление алкоголя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F11.1 Пагубное употребление </a:t>
            </a:r>
            <a:r>
              <a:rPr lang="ru-RU" sz="24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опиоидов</a:t>
            </a:r>
            <a:endParaRPr lang="ru-RU" sz="2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F12.1 Пагубное употребление </a:t>
            </a:r>
            <a:r>
              <a:rPr lang="ru-RU" sz="24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каннабиоидов</a:t>
            </a:r>
            <a:endParaRPr lang="ru-RU" sz="2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F13.1 Пагубное употребление седативных или снотворных веществ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F14.1 Пагубное употребление кокаина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F15.1 Пагубное употребление других стимуляторов, включая кофеин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F16.1 Пагубное употребление галлюциногенов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F17.1 Пагубное употребление никотина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F18.1 Пагубное употребление летучих растворителей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F19.1 Пагубное одновременное употребление нескольких 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наркотических и 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других </a:t>
            </a:r>
            <a:r>
              <a:rPr lang="ru-RU" sz="24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психоактивных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веществ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Диагностические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группы различаются по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психоактивному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веществу (ПАВ) или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группе веществ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, вследствие употребления которых развивается пагубное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употребление.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	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8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597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332656"/>
            <a:ext cx="8461604" cy="6311054"/>
          </a:xfrm>
        </p:spPr>
        <p:txBody>
          <a:bodyPr anchor="t">
            <a:normAutofit fontScale="92500" lnSpcReduction="20000"/>
          </a:bodyPr>
          <a:lstStyle/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Диагноз пагубного употребления ПАВ ставится: </a:t>
            </a:r>
          </a:p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А. При наличии четких данных, </a:t>
            </a: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что употребление вещества обусловило физические или </a:t>
            </a: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психические </a:t>
            </a: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вредные изменения, включая нарушения суждений или </a:t>
            </a:r>
            <a:r>
              <a:rPr lang="ru-RU" sz="26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дисфункциональное</a:t>
            </a: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поведение, или в значительной мере способствовало их возникновению.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Б. Природа вредных изменений должна быть выявляемой и описанной.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В. Характер употребления сохранялся или периодически повторялся в предыдущие 12 месяцев</a:t>
            </a: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	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При  пагубном употреблении ПАВ возникают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преходящие интоксикационные расстройства – утомляемость, эмоциональная лабильность, ухудшение сна. Но на данном этапе еще сохраняется контроль за количеством потребляемого алкоголя. </a:t>
            </a:r>
            <a:r>
              <a:rPr lang="ru-RU" sz="2600" b="1" i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</a:t>
            </a:r>
            <a:endParaRPr lang="ru-RU" sz="2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8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2635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404664"/>
            <a:ext cx="8677628" cy="6239046"/>
          </a:xfrm>
        </p:spPr>
        <p:txBody>
          <a:bodyPr anchor="t">
            <a:normAutofit fontScale="85000" lnSpcReduction="20000"/>
          </a:bodyPr>
          <a:lstStyle/>
          <a:p>
            <a:pPr marL="461963" indent="-455613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9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 </a:t>
            </a:r>
            <a:r>
              <a:rPr lang="ru-RU" sz="29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этап: </a:t>
            </a:r>
            <a:r>
              <a:rPr lang="ru-RU" sz="29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ru-RU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Синдром з</a:t>
            </a:r>
            <a:r>
              <a:rPr lang="ru-RU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ависимости </a:t>
            </a:r>
            <a:r>
              <a:rPr lang="ru-RU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от ПАВ. Начальная </a:t>
            </a:r>
            <a:r>
              <a:rPr lang="ru-RU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стадия </a:t>
            </a:r>
            <a:endParaRPr lang="ru-RU" sz="2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характеризуется, прежде всего, патологическим влечением к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ПАВ, являющимся самодовлеющим мотивом поведения и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служит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целью – достигнуть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состояния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опьянения, которое является для него комфортным, несмотря на  его отрицательные последствия.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 этом: 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уменьшается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эйфория, появляются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грубость, раздражительность,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обидчивость в состоянии опьянения;</a:t>
            </a:r>
            <a:endParaRPr lang="ru-RU" sz="24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формируется определенный ритм употребления ПАВ;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- отмечается в 2-3 раза повышение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толерантности к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ПАВ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который является самым ранним признаком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формирования болезни;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- организм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привыкает к регулярному поступлению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ПАВ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перестает его считать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ядом, поэтому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даже при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передозировке алкоголя не появляются признаки интоксикации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ru-RU" sz="19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утрачивается тошнотно- рвотный рефлекс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); </a:t>
            </a:r>
            <a:endParaRPr lang="ru-RU" sz="2400" b="1" i="1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снижается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контроль над количеством выпитого, когда больной пьет уже не «за компанию» пару-тройку рюмок или бокалов, а «до победного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».</a:t>
            </a: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-отмечается нарушение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памяти во </a:t>
            </a:r>
            <a:r>
              <a:rPr lang="ru-RU" sz="24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время опьянения, особенно при употреблении максимальных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доз 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алкоголя (</a:t>
            </a:r>
            <a:r>
              <a:rPr lang="ru-RU" sz="19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палимпсесты</a:t>
            </a:r>
            <a:r>
              <a:rPr lang="ru-RU" sz="2400" b="1" i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). </a:t>
            </a:r>
            <a:endParaRPr lang="ru-RU" sz="2400" b="1" i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l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086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7914</TotalTime>
  <Words>4029</Words>
  <Application>Microsoft Office PowerPoint</Application>
  <PresentationFormat>Экран (4:3)</PresentationFormat>
  <Paragraphs>554</Paragraphs>
  <Slides>40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Алгоритм краткого профилактического консультирования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hlp</dc:creator>
  <cp:lastModifiedBy>Отделение профилактики</cp:lastModifiedBy>
  <cp:revision>482</cp:revision>
  <dcterms:created xsi:type="dcterms:W3CDTF">2016-10-27T02:43:01Z</dcterms:created>
  <dcterms:modified xsi:type="dcterms:W3CDTF">2024-10-09T03:21:37Z</dcterms:modified>
</cp:coreProperties>
</file>